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6410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6397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68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66833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2169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77887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73262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4763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6694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4082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17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3148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96701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519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751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1612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1D8CB-178D-491C-BD5F-A29A7B8D6F5D}" type="datetimeFigureOut">
              <a:rPr lang="ru-KZ" smtClean="0"/>
              <a:t>09.11.2025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CAC7D8-E9BD-44D3-ACAB-86FA1B546DE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2158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2C8F4A-2610-CB79-A284-A9D3104C4384}"/>
              </a:ext>
            </a:extLst>
          </p:cNvPr>
          <p:cNvSpPr txBox="1"/>
          <p:nvPr/>
        </p:nvSpPr>
        <p:spPr>
          <a:xfrm>
            <a:off x="562063" y="889843"/>
            <a:ext cx="883780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Differences from Inorganic Mechanochemistry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Organic mechanochemistry presents unique challenges and opportunities compared to inorganic systems: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Molecular vs. ionic bonding:</a:t>
            </a:r>
            <a:r>
              <a:rPr lang="en-US" b="0" i="0" dirty="0">
                <a:effectLst/>
                <a:latin typeface="fkGroteskNeue"/>
              </a:rPr>
              <a:t> Organic compounds have directional C-C, C-H bonds susceptible to mechanical rupture; often weaker than ionic/metallic bonds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Solubility issues:</a:t>
            </a:r>
            <a:r>
              <a:rPr lang="en-US" b="0" i="0" dirty="0">
                <a:effectLst/>
                <a:latin typeface="fkGroteskNeue"/>
              </a:rPr>
              <a:t> Many organic products are soluble in solvents, complicating solid-state synthesis; often requires solvent-assisted or liquid-phase grinding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Thermal sensitivity:</a:t>
            </a:r>
            <a:r>
              <a:rPr lang="en-US" b="0" i="0" dirty="0">
                <a:effectLst/>
                <a:latin typeface="fkGroteskNeue"/>
              </a:rPr>
              <a:t> Organic molecules can decompose at modest temperatures; milling generates local heat requiring temperature control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Polymeric systems:</a:t>
            </a:r>
            <a:r>
              <a:rPr lang="en-US" b="0" i="0" dirty="0">
                <a:effectLst/>
                <a:latin typeface="fkGroteskNeue"/>
              </a:rPr>
              <a:t> Long-chain molecules respond to mechanical stress through chain scission, entanglement, and reorientation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Reaction pathways:</a:t>
            </a:r>
            <a:r>
              <a:rPr lang="en-US" b="0" i="0" dirty="0">
                <a:effectLst/>
                <a:latin typeface="fkGroteskNeue"/>
              </a:rPr>
              <a:t> Mechanochemical conditions can activate unusual reaction pathways not accessible thermally, producing novel products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fkGroteskNeue"/>
              </a:rPr>
              <a:t>Radical chemistry:</a:t>
            </a:r>
            <a:r>
              <a:rPr lang="en-US" b="0" i="0" dirty="0">
                <a:effectLst/>
                <a:latin typeface="fkGroteskNeue"/>
              </a:rPr>
              <a:t> Mechanical rupture generates organic radicals, enabling free-radical coupling and functionalization</a:t>
            </a:r>
          </a:p>
          <a:p>
            <a:pPr algn="l">
              <a:buNone/>
            </a:pPr>
            <a:r>
              <a:rPr lang="en-US" b="0" i="0" dirty="0">
                <a:effectLst/>
                <a:latin typeface="fkGroteskNeue"/>
              </a:rPr>
              <a:t>Key insight: mechanochemistry is particularly valuable for organic synthesis because it avoids traditional solvents and heating, enabling green synthesis of pharmaceuticals and fine chemicals.</a:t>
            </a:r>
          </a:p>
        </p:txBody>
      </p:sp>
    </p:spTree>
    <p:extLst>
      <p:ext uri="{BB962C8B-B14F-4D97-AF65-F5344CB8AC3E}">
        <p14:creationId xmlns:p14="http://schemas.microsoft.com/office/powerpoint/2010/main" val="1505003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EC3DE-7097-8A6E-9D33-2B9CD934A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CA6E53-2B75-EAD1-FF1F-7CC0DA8C3D2D}"/>
              </a:ext>
            </a:extLst>
          </p:cNvPr>
          <p:cNvSpPr txBox="1"/>
          <p:nvPr/>
        </p:nvSpPr>
        <p:spPr>
          <a:xfrm>
            <a:off x="436228" y="132008"/>
            <a:ext cx="973961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Mechanochemical Synthesis of Organic Compounds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C-C bond formation (coupling reactions):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Grignard-type reactions without reactive metals or solvents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Alkyl halide coupling, aryl coupling (Suzuki-like reactions)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Solid-state synthesis of unsymmetrical biaryls and diaryl compounds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Example: 4-bromobiphenyl from 4-bromobenzene + phenylmagnesium chloride by ball milling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Heterocycle formation: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Synthesis of imidazoles, triazoles, oxazoles from simple precursors without conventional catalysts or solvents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Three-component reactions combining amines, aldehydes, and activated carbon nucleophiles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Mechanochemical protocols reduce synthesis time from hours to minutes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Condensation and functional group transformations: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Amide formation from carboxylic acids and amines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Imine formation from aldehydes and amines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Esterification without acid catalysts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Aldol and Knoevenagel condensations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Advantages: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No or minimal solvent needed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Faster reactions (kinetic enhancement from mechanical activation)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Often higher yields and selectivity compared to solution chemistry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Easier product isolation and purification</a:t>
            </a:r>
          </a:p>
        </p:txBody>
      </p:sp>
    </p:spTree>
    <p:extLst>
      <p:ext uri="{BB962C8B-B14F-4D97-AF65-F5344CB8AC3E}">
        <p14:creationId xmlns:p14="http://schemas.microsoft.com/office/powerpoint/2010/main" val="224907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DAFA5-5A20-32FD-2A22-E1C85035D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CAC053-D1BC-3A31-04CD-669A0E28D420}"/>
              </a:ext>
            </a:extLst>
          </p:cNvPr>
          <p:cNvSpPr txBox="1"/>
          <p:nvPr/>
        </p:nvSpPr>
        <p:spPr>
          <a:xfrm>
            <a:off x="587229" y="536895"/>
            <a:ext cx="898041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Mechanodegradation of Polymers</a:t>
            </a:r>
          </a:p>
          <a:p>
            <a:pPr algn="l">
              <a:buNone/>
            </a:pPr>
            <a:r>
              <a:rPr lang="fr-FR" b="0" i="0" dirty="0">
                <a:effectLst/>
                <a:latin typeface="fkGroteskNeue"/>
              </a:rPr>
              <a:t>Mechanical treatment induces chain scission in polymers, breaking C-C backbone bonds and forming smaller molecular weight fragments and radical end-groups.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Mechanisms: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Random chain scission:</a:t>
            </a:r>
            <a:r>
              <a:rPr lang="fr-FR" b="0" i="0" dirty="0">
                <a:effectLst/>
                <a:latin typeface="fkGroteskNeue"/>
              </a:rPr>
              <a:t> Mechanical stress ruptures bonds throughout the polymer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Preferential scission:</a:t>
            </a:r>
            <a:r>
              <a:rPr lang="fr-FR" b="0" i="0" dirty="0">
                <a:effectLst/>
                <a:latin typeface="fkGroteskNeue"/>
              </a:rPr>
              <a:t> At weak points, branch points, or heteroatoms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fkGroteskNeue"/>
              </a:rPr>
              <a:t>Shear-induced degradation:</a:t>
            </a:r>
            <a:r>
              <a:rPr lang="fr-FR" b="0" i="0" dirty="0">
                <a:effectLst/>
                <a:latin typeface="fkGroteskNeue"/>
              </a:rPr>
              <a:t> Flow and friction generate local stresses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Factors affecting degradation rate: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Polymer type (polyethylene, polypropylene, PVC, rubber): different backbone strengths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Milling intensity and time: higher energy → faster degradation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Temperature: elevated T accelerates molecular motion and scission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Atmosphere: oxygen can promote oxidative chain scission; inert atmosphere slows degradation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Additives: plasticizers, stabilizers influence degradation kinetics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Molecular weight evolution: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Viscosity-average molecular weight decreases exponentially with milling time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Polydispersity index (PDI) typically increases (broader molecular weight distribution)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Gel fraction may form from crosslinking via radical recombination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Industrial relevance:</a:t>
            </a:r>
            <a:r>
              <a:rPr lang="fr-FR" b="0" i="0" dirty="0">
                <a:effectLst/>
                <a:latin typeface="fkGroteskNeue"/>
              </a:rPr>
              <a:t> Controlled degradation is used to recycle polymers, reduce molecular weight for reprocessing, or produce prepolymers with tailored properties.</a:t>
            </a:r>
          </a:p>
        </p:txBody>
      </p:sp>
    </p:spTree>
    <p:extLst>
      <p:ext uri="{BB962C8B-B14F-4D97-AF65-F5344CB8AC3E}">
        <p14:creationId xmlns:p14="http://schemas.microsoft.com/office/powerpoint/2010/main" val="409234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4EC7F-BE5C-A1BB-A414-8BFD75BEC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C4B107-DEFE-D1B7-140E-71C0F2F3AC01}"/>
              </a:ext>
            </a:extLst>
          </p:cNvPr>
          <p:cNvSpPr txBox="1"/>
          <p:nvPr/>
        </p:nvSpPr>
        <p:spPr>
          <a:xfrm>
            <a:off x="436227" y="429898"/>
            <a:ext cx="914819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Modification of Polymer Properties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Crystallinity changes: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Mechanical treatment can increase amorphous content (shear-induced disordering) or conversely promote partial crystallization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Altered melting point and glass transition temperature (Tg)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Changes in mechanical properties (stiffness, toughness)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Blend improvement and compatibility: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Co-milling of immiscible polymer blends increases interfacial contact and creates finer, more stable phases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Mechanical energy can enable partial miscibility or in-situ reactive blending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Enhanced mechanical properties compared to simple mechanical mixing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Surface functionalization: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Creating surface defects, radicals, or reactive sites for subsequent chemical grafting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Oxidative surface modification in air atmosphere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Deposition of functional nanoparticles onto polymer surfaces during milling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Nanocomposite formation: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Mechanical treatment disperses nanofillers (clay, carbon nanotubes, graphene) uniformly into polymer matrices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Achieved better dispersion and bonding compared to conventional mixing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Enhanced mechanical, thermal, and electrical properties</a:t>
            </a:r>
          </a:p>
        </p:txBody>
      </p:sp>
    </p:spTree>
    <p:extLst>
      <p:ext uri="{BB962C8B-B14F-4D97-AF65-F5344CB8AC3E}">
        <p14:creationId xmlns:p14="http://schemas.microsoft.com/office/powerpoint/2010/main" val="305054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05E6D-D76B-5602-9361-EE65B27EB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1B9E0D-021E-95D2-A3B3-95E1BF929921}"/>
              </a:ext>
            </a:extLst>
          </p:cNvPr>
          <p:cNvSpPr txBox="1"/>
          <p:nvPr/>
        </p:nvSpPr>
        <p:spPr>
          <a:xfrm>
            <a:off x="419450" y="341733"/>
            <a:ext cx="939147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effectLst/>
                <a:latin typeface="var(--font-fk-grotesk)"/>
              </a:rPr>
              <a:t>Mechanochemical Polymerization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Solid-state polymerization: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Condensation polymers: polyester, polyamide formation from monomers or oligomers without solvent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Reaction occurs through mechanical activation at surfaces and interfaces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Often requires elevated temperature combined with mechanical treatment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Addition polymerization: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Vinyl monomers or cyclic compounds (lactones, caprolactam) can be polymerized via mechanical initiation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Mechanically generated radicals or ions propagate the chain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Less common than condensation but offers green alternatives to thermal/catalyst initiation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Copolymerization: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Co-milling of different monomers produces random or block copolymers depending on reactivity and conditions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Composition control through stoichiometry of starting monomers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Useful for tailoring copolymer properties without complex chemical synthesis</a:t>
            </a:r>
          </a:p>
          <a:p>
            <a:pPr algn="l">
              <a:buNone/>
            </a:pPr>
            <a:r>
              <a:rPr lang="en-US" b="1" i="0" dirty="0">
                <a:effectLst/>
                <a:latin typeface="fkGroteskNeue"/>
              </a:rPr>
              <a:t>Examples:</a:t>
            </a:r>
            <a:endParaRPr lang="en-US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Polyamide (nylon) from diamine + dicarboxylic acid by ball milling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Polyester from diol + diacid in solid state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fkGroteskNeue"/>
              </a:rPr>
              <a:t>Poly(methyl methacrylate) from monomer with mechanically-generated peroxide initiator</a:t>
            </a:r>
          </a:p>
        </p:txBody>
      </p:sp>
    </p:spTree>
    <p:extLst>
      <p:ext uri="{BB962C8B-B14F-4D97-AF65-F5344CB8AC3E}">
        <p14:creationId xmlns:p14="http://schemas.microsoft.com/office/powerpoint/2010/main" val="279324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352EE-87E4-53CC-E37A-B8540C2C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5964CA-D975-C29F-B50D-4CA29878BD9F}"/>
              </a:ext>
            </a:extLst>
          </p:cNvPr>
          <p:cNvSpPr txBox="1"/>
          <p:nvPr/>
        </p:nvSpPr>
        <p:spPr>
          <a:xfrm>
            <a:off x="645953" y="612844"/>
            <a:ext cx="878746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r-FR" b="1" i="0" dirty="0">
                <a:effectLst/>
                <a:latin typeface="var(--font-fk-grotesk)"/>
              </a:rPr>
              <a:t> Industrial and Practical Applications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Pharmaceutical industry: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Mechanochemical synthesis of active pharmaceutical ingredients (APIs) reduces production cost and waste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Solid-state synthesis enables scaling without expensive equipment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Examples: aspirin, paracetamol, and novel drug candidates synthesized mechanochemically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Polymer recycling and upcycling: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Mechanical degradation of post-consumer plastic waste produces shorter-chain oligomers suitable for repolymerization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Chemical recycling: degraded polymers converted to monomers via mechanochemical routes combined with other methods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Materials science: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Polymer nanocomposites with superior properties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Controlled copolymer architectures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Novel polymer blends with enhanced compatibility</a:t>
            </a:r>
          </a:p>
          <a:p>
            <a:pPr algn="l">
              <a:buNone/>
            </a:pPr>
            <a:r>
              <a:rPr lang="fr-FR" b="1" i="0" dirty="0">
                <a:effectLst/>
                <a:latin typeface="fkGroteskNeue"/>
              </a:rPr>
              <a:t>Green chemistry credentials:</a:t>
            </a:r>
            <a:endParaRPr lang="fr-FR" b="0" i="0" dirty="0">
              <a:effectLst/>
              <a:latin typeface="fkGroteskNeu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Solvent-free or minimal solvent processes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Room-temperature or low-temperature synthesis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Reduced waste, improved atom economy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>
                <a:effectLst/>
                <a:latin typeface="fkGroteskNeue"/>
              </a:rPr>
              <a:t>Energy-efficient compared to conventional industrial routes</a:t>
            </a:r>
          </a:p>
        </p:txBody>
      </p:sp>
    </p:spTree>
    <p:extLst>
      <p:ext uri="{BB962C8B-B14F-4D97-AF65-F5344CB8AC3E}">
        <p14:creationId xmlns:p14="http://schemas.microsoft.com/office/powerpoint/2010/main" val="223208733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876</Words>
  <Application>Microsoft Office PowerPoint</Application>
  <PresentationFormat>Широкоэкранный</PresentationFormat>
  <Paragraphs>97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fkGroteskNeue</vt:lpstr>
      <vt:lpstr>Trebuchet MS</vt:lpstr>
      <vt:lpstr>var(--font-fk-grotesk)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Бахадур Аскар</dc:creator>
  <cp:lastModifiedBy>Бахадур Аскар</cp:lastModifiedBy>
  <cp:revision>1</cp:revision>
  <dcterms:created xsi:type="dcterms:W3CDTF">2025-11-09T14:39:38Z</dcterms:created>
  <dcterms:modified xsi:type="dcterms:W3CDTF">2025-11-09T14:42:07Z</dcterms:modified>
</cp:coreProperties>
</file>